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wdp" ContentType="image/vnd.ms-photo"/>
  <Default Extension="gif" ContentType="image/gi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73" r:id="rId4"/>
    <p:sldId id="271" r:id="rId5"/>
    <p:sldId id="272" r:id="rId6"/>
    <p:sldId id="274" r:id="rId7"/>
    <p:sldId id="275" r:id="rId8"/>
    <p:sldId id="259" r:id="rId9"/>
    <p:sldId id="277" r:id="rId10"/>
    <p:sldId id="276" r:id="rId11"/>
    <p:sldId id="280" r:id="rId12"/>
    <p:sldId id="279" r:id="rId13"/>
    <p:sldId id="278" r:id="rId14"/>
    <p:sldId id="281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70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914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0398B3C-1B5F-4F23-923B-6274CAB33C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41E7CD-3F21-42B1-A164-7D1C4AD7D3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B05816-7205-4EEA-A67B-05E6C024E7A7}" type="datetimeFigureOut">
              <a:rPr lang="en-AT" smtClean="0"/>
              <a:t>05/06/2018</a:t>
            </a:fld>
            <a:endParaRPr lang="en-A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01BF0-A5B4-43B6-A9E5-AC9BF5EB5C9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EED5A-8B38-4E03-A72C-3C9B092C59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69BB01-EBAC-4D77-940E-EA6B02518B12}" type="slidenum">
              <a:rPr lang="en-AT" smtClean="0"/>
              <a:t>‹#›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331790240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88941A-016D-4FA4-85B2-D0DBC7097931}" type="datetimeFigureOut">
              <a:rPr lang="en-AT" smtClean="0"/>
              <a:t>05/06/2018</a:t>
            </a:fld>
            <a:endParaRPr lang="en-AT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T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C40793-57C8-4912-B0FB-1F246B3BFE0A}" type="slidenum">
              <a:rPr lang="en-AT" smtClean="0"/>
              <a:t>‹#›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81023643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412391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-917" y="0"/>
            <a:ext cx="6100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25233" y="3183000"/>
            <a:ext cx="4848800" cy="3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6099867" y="-200"/>
            <a:ext cx="247200" cy="6858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29FD2E-2468-4027-B16C-C6560885F0F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3765015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 flipH="1">
            <a:off x="32965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Shape 82"/>
          <p:cNvSpPr/>
          <p:nvPr/>
        </p:nvSpPr>
        <p:spPr>
          <a:xfrm>
            <a:off x="3447300" y="0"/>
            <a:ext cx="8744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640404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1742086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flipH="1">
            <a:off x="-9500" y="0"/>
            <a:ext cx="3456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" name="Shape 15"/>
          <p:cNvSpPr/>
          <p:nvPr/>
        </p:nvSpPr>
        <p:spPr>
          <a:xfrm>
            <a:off x="3447304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69467" y="378933"/>
            <a:ext cx="2698800" cy="4904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369467" y="5310733"/>
            <a:ext cx="2698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2542925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flipH="1">
            <a:off x="6091216" y="0"/>
            <a:ext cx="6100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862067" y="2652667"/>
            <a:ext cx="4329200" cy="28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  <p:sp>
        <p:nvSpPr>
          <p:cNvPr id="23" name="Shape 23"/>
          <p:cNvSpPr/>
          <p:nvPr/>
        </p:nvSpPr>
        <p:spPr>
          <a:xfrm flipH="1">
            <a:off x="59404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6840300" y="1354667"/>
            <a:ext cx="4627600" cy="413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eriod"/>
              <a:defRPr sz="2400"/>
            </a:lvl1pPr>
            <a:lvl2pPr marL="1219170" lvl="1" indent="-423323" rtl="0">
              <a:spcBef>
                <a:spcPts val="1333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marL="1828754" lvl="2" indent="-423323" rtl="0">
              <a:spcBef>
                <a:spcPts val="1333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marL="2438339" lvl="3" indent="-423323" rtl="0">
              <a:spcBef>
                <a:spcPts val="1333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marL="3047924" lvl="4" indent="-423323" rtl="0">
              <a:spcBef>
                <a:spcPts val="1333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marL="3657509" lvl="5" indent="-423323" rtl="0">
              <a:spcBef>
                <a:spcPts val="1333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marL="4267093" lvl="6" indent="-423323" rtl="0">
              <a:spcBef>
                <a:spcPts val="1333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marL="4876678" lvl="7" indent="-423323" rtl="0">
              <a:spcBef>
                <a:spcPts val="1333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marL="5486263" lvl="8" indent="-423323" rtl="0">
              <a:spcBef>
                <a:spcPts val="1333"/>
              </a:spcBef>
              <a:spcAft>
                <a:spcPts val="1333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862097" y="1354667"/>
            <a:ext cx="4329200" cy="1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49285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H="1">
            <a:off x="32965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Shape 34"/>
          <p:cNvSpPr/>
          <p:nvPr/>
        </p:nvSpPr>
        <p:spPr>
          <a:xfrm>
            <a:off x="3447300" y="0"/>
            <a:ext cx="8744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4120833" y="767333"/>
            <a:ext cx="74616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23323"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2204840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with intro text">
  <p:cSld name="Title + 2 columns with intro 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32965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Shape 47"/>
          <p:cNvSpPr/>
          <p:nvPr/>
        </p:nvSpPr>
        <p:spPr>
          <a:xfrm>
            <a:off x="3447300" y="0"/>
            <a:ext cx="8744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4120833" y="767333"/>
            <a:ext cx="7461600" cy="161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  <p:sp>
        <p:nvSpPr>
          <p:cNvPr id="51" name="Shape 51"/>
          <p:cNvSpPr txBox="1">
            <a:spLocks noGrp="1"/>
          </p:cNvSpPr>
          <p:nvPr>
            <p:ph type="body" idx="2"/>
          </p:nvPr>
        </p:nvSpPr>
        <p:spPr>
          <a:xfrm>
            <a:off x="4120833" y="2672433"/>
            <a:ext cx="3636000" cy="3402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97923" rtl="0">
              <a:spcBef>
                <a:spcPts val="800"/>
              </a:spcBef>
              <a:spcAft>
                <a:spcPts val="0"/>
              </a:spcAft>
              <a:buSzPts val="1100"/>
              <a:buChar char="▪"/>
              <a:defRPr sz="1467"/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2" name="Shape 52"/>
          <p:cNvSpPr txBox="1">
            <a:spLocks noGrp="1"/>
          </p:cNvSpPr>
          <p:nvPr>
            <p:ph type="body" idx="3"/>
          </p:nvPr>
        </p:nvSpPr>
        <p:spPr>
          <a:xfrm>
            <a:off x="7946325" y="2672433"/>
            <a:ext cx="3636000" cy="3402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97923" rtl="0">
              <a:spcBef>
                <a:spcPts val="800"/>
              </a:spcBef>
              <a:spcAft>
                <a:spcPts val="0"/>
              </a:spcAft>
              <a:buSzPts val="1100"/>
              <a:buChar char="▪"/>
              <a:defRPr sz="1467"/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2484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left">
  <p:cSld name="Title + 1 column lef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 flipH="1">
            <a:off x="-9500" y="0"/>
            <a:ext cx="3456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" name="Shape 55"/>
          <p:cNvSpPr/>
          <p:nvPr/>
        </p:nvSpPr>
        <p:spPr>
          <a:xfrm>
            <a:off x="3447304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1818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2600" y="2672433"/>
            <a:ext cx="2728400" cy="3402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▪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314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">
  <p:cSld name="Title + 1 column half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 flipH="1">
            <a:off x="-917" y="0"/>
            <a:ext cx="6100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1" name="Shape 61"/>
          <p:cNvSpPr/>
          <p:nvPr/>
        </p:nvSpPr>
        <p:spPr>
          <a:xfrm>
            <a:off x="6099871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81900" y="767333"/>
            <a:ext cx="4689600" cy="1298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1900" y="2131467"/>
            <a:ext cx="4689600" cy="394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▪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1756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 flipH="1">
            <a:off x="32965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3447300" y="0"/>
            <a:ext cx="8744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4082933" y="767333"/>
            <a:ext cx="36400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97923">
              <a:spcBef>
                <a:spcPts val="800"/>
              </a:spcBef>
              <a:spcAft>
                <a:spcPts val="0"/>
              </a:spcAft>
              <a:buSzPts val="1100"/>
              <a:buChar char="▪"/>
              <a:defRPr sz="1467"/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7942268" y="767333"/>
            <a:ext cx="36400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97923">
              <a:spcBef>
                <a:spcPts val="800"/>
              </a:spcBef>
              <a:spcAft>
                <a:spcPts val="0"/>
              </a:spcAft>
              <a:buSzPts val="1100"/>
              <a:buChar char="▪"/>
              <a:defRPr sz="1467"/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1811233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 flipH="1">
            <a:off x="32965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Shape 74"/>
          <p:cNvSpPr/>
          <p:nvPr/>
        </p:nvSpPr>
        <p:spPr>
          <a:xfrm>
            <a:off x="3447300" y="0"/>
            <a:ext cx="8744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092433" y="767333"/>
            <a:ext cx="2386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80990" rtl="0">
              <a:spcBef>
                <a:spcPts val="800"/>
              </a:spcBef>
              <a:spcAft>
                <a:spcPts val="0"/>
              </a:spcAft>
              <a:buSzPts val="900"/>
              <a:buChar char="▪"/>
              <a:defRPr sz="1200"/>
            </a:lvl1pPr>
            <a:lvl2pPr marL="1219170" lvl="1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2pPr>
            <a:lvl3pPr marL="1828754" lvl="2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3pPr>
            <a:lvl4pPr marL="2438339" lvl="3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4pPr>
            <a:lvl5pPr marL="3047924" lvl="4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5pPr>
            <a:lvl6pPr marL="3657509" lvl="5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6pPr>
            <a:lvl7pPr marL="4267093" lvl="6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7pPr>
            <a:lvl8pPr marL="4876678" lvl="7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8pPr>
            <a:lvl9pPr marL="5486263" lvl="8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body" idx="2"/>
          </p:nvPr>
        </p:nvSpPr>
        <p:spPr>
          <a:xfrm>
            <a:off x="6601341" y="767333"/>
            <a:ext cx="2386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80990" rtl="0">
              <a:spcBef>
                <a:spcPts val="800"/>
              </a:spcBef>
              <a:spcAft>
                <a:spcPts val="0"/>
              </a:spcAft>
              <a:buSzPts val="900"/>
              <a:buChar char="▪"/>
              <a:defRPr sz="1200"/>
            </a:lvl1pPr>
            <a:lvl2pPr marL="1219170" lvl="1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2pPr>
            <a:lvl3pPr marL="1828754" lvl="2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3pPr>
            <a:lvl4pPr marL="2438339" lvl="3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4pPr>
            <a:lvl5pPr marL="3047924" lvl="4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5pPr>
            <a:lvl6pPr marL="3657509" lvl="5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6pPr>
            <a:lvl7pPr marL="4267093" lvl="6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7pPr>
            <a:lvl8pPr marL="4876678" lvl="7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8pPr>
            <a:lvl9pPr marL="5486263" lvl="8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3"/>
          </p:nvPr>
        </p:nvSpPr>
        <p:spPr>
          <a:xfrm>
            <a:off x="9110248" y="767333"/>
            <a:ext cx="2386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80990" rtl="0">
              <a:spcBef>
                <a:spcPts val="800"/>
              </a:spcBef>
              <a:spcAft>
                <a:spcPts val="0"/>
              </a:spcAft>
              <a:buSzPts val="900"/>
              <a:buChar char="▪"/>
              <a:defRPr sz="1200"/>
            </a:lvl1pPr>
            <a:lvl2pPr marL="1219170" lvl="1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2pPr>
            <a:lvl3pPr marL="1828754" lvl="2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3pPr>
            <a:lvl4pPr marL="2438339" lvl="3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4pPr>
            <a:lvl5pPr marL="3047924" lvl="4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5pPr>
            <a:lvl6pPr marL="3657509" lvl="5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6pPr>
            <a:lvl7pPr marL="4267093" lvl="6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7pPr>
            <a:lvl8pPr marL="4876678" lvl="7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8pPr>
            <a:lvl9pPr marL="5486263" lvl="8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1678919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20833" y="767333"/>
            <a:ext cx="7461600" cy="5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473A787C-D505-47B7-B881-68759203A0FC}" type="slidenum">
              <a:rPr lang="en-AT" smtClean="0"/>
              <a:t>‹#›</a:t>
            </a:fld>
            <a:endParaRPr lang="en-AT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BCF50B-DDF3-4EBD-B742-FB88D6DCBD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FDFF9-BFDF-423A-BC5D-9B575B89433D}" type="datetime8">
              <a:rPr lang="en-AT" smtClean="0"/>
              <a:t>05/06/2018 19:00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90946783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ransition>
    <p:fade thruBlk="1"/>
  </p:transition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8AC718-88EB-4601-B73C-9B1840E3D8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5233" y="3183000"/>
            <a:ext cx="4848800" cy="3012000"/>
          </a:xfrm>
        </p:spPr>
        <p:txBody>
          <a:bodyPr/>
          <a:lstStyle/>
          <a:p>
            <a:r>
              <a:rPr lang="en-GB" b="0" dirty="0"/>
              <a:t>Parking Aid System for RC cars</a:t>
            </a:r>
            <a:endParaRPr lang="en-GB" dirty="0"/>
          </a:p>
        </p:txBody>
      </p:sp>
      <p:pic>
        <p:nvPicPr>
          <p:cNvPr id="9" name="Picture 4" descr="Image result for rc cars transparent background">
            <a:extLst>
              <a:ext uri="{FF2B5EF4-FFF2-40B4-BE49-F238E27FC236}">
                <a16:creationId xmlns:a16="http://schemas.microsoft.com/office/drawing/2014/main" id="{2B64BCF0-65C1-4EC9-8DE0-AC8889611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402" y="2471780"/>
            <a:ext cx="5331638" cy="3556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008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4527-B577-4D3B-8D84-63BF55017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Chart</a:t>
            </a:r>
            <a:endParaRPr lang="en-A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5EE68-1D16-4C50-BABF-A6C7493D7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10</a:t>
            </a:fld>
            <a:endParaRPr lang="en-AT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09C4F58-E5A0-41B5-8EF8-14B4573B54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7942374"/>
              </p:ext>
            </p:extLst>
          </p:nvPr>
        </p:nvGraphicFramePr>
        <p:xfrm>
          <a:off x="4357203" y="914997"/>
          <a:ext cx="6511925" cy="541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7" name="Visio" r:id="rId3" imgW="19735886" imgH="16421011" progId="Visio.Drawing.15">
                  <p:embed/>
                </p:oleObj>
              </mc:Choice>
              <mc:Fallback>
                <p:oleObj name="Visio" r:id="rId3" imgW="19735886" imgH="1642101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57203" y="914997"/>
                        <a:ext cx="6511925" cy="541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4493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D553B-F8D5-4805-8D95-6A92A5129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RC Car</a:t>
            </a:r>
            <a:endParaRPr lang="en-A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F78706-93EA-4431-B2AE-96B0FFC646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0185B2-BB19-4482-834B-9F131D3537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11</a:t>
            </a:fld>
            <a:endParaRPr lang="en-AT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52DCD2-24F4-43E2-95F4-8BEC5F00A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17" b="94988" l="637" r="96392">
                        <a14:foregroundMark x1="16252" y1="17583" x2="25804" y2="8488"/>
                        <a14:foregroundMark x1="25804" y1="8488" x2="27077" y2="6103"/>
                        <a14:foregroundMark x1="21680" y1="1657" x2="25288" y2="2223"/>
                        <a14:foregroundMark x1="10127" y1="19806" x2="10006" y2="23161"/>
                        <a14:foregroundMark x1="6398" y1="16653" x2="697" y2="17219"/>
                        <a14:foregroundMark x1="43875" y1="63137" x2="54306" y2="69644"/>
                        <a14:foregroundMark x1="35143" y1="63500" x2="51122" y2="73686"/>
                        <a14:foregroundMark x1="25136" y1="62207" x2="45664" y2="76516"/>
                        <a14:foregroundMark x1="45664" y1="76516" x2="55579" y2="85327"/>
                        <a14:foregroundMark x1="55579" y1="85327" x2="56095" y2="78294"/>
                        <a14:foregroundMark x1="56095" y1="78294" x2="33899" y2="61762"/>
                        <a14:foregroundMark x1="33899" y1="61762" x2="28381" y2="60833"/>
                        <a14:foregroundMark x1="28381" y1="60833" x2="26258" y2="62409"/>
                        <a14:foregroundMark x1="64736" y1="80194" x2="74015" y2="87227"/>
                        <a14:foregroundMark x1="72498" y1="85570" x2="78047" y2="94988"/>
                        <a14:foregroundMark x1="66404" y1="69644" x2="59673" y2="70129"/>
                        <a14:foregroundMark x1="59673" y1="70129" x2="57641" y2="74091"/>
                        <a14:foregroundMark x1="76653" y1="68715" x2="76804" y2="68351"/>
                        <a14:foregroundMark x1="90146" y1="52425" x2="87599" y2="61277"/>
                        <a14:foregroundMark x1="87599" y1="61277" x2="87083" y2="62207"/>
                        <a14:foregroundMark x1="90267" y1="21302" x2="95603" y2="23242"/>
                        <a14:foregroundMark x1="95603" y1="23242" x2="97605" y2="30396"/>
                        <a14:foregroundMark x1="97605" y1="30396" x2="96392" y2="38278"/>
                        <a14:foregroundMark x1="96392" y1="38278" x2="93602" y2="42037"/>
                        <a14:foregroundMark x1="94724" y1="51859" x2="84688" y2="81690"/>
                        <a14:foregroundMark x1="84688" y1="81690" x2="81261" y2="87025"/>
                        <a14:foregroundMark x1="58187" y1="85732" x2="62644" y2="87389"/>
                        <a14:foregroundMark x1="6519" y1="5538" x2="7793" y2="7235"/>
                        <a14:foregroundMark x1="11522" y1="3517" x2="14039" y2="4446"/>
                        <a14:foregroundMark x1="1941" y1="20372" x2="1122" y2="28618"/>
                        <a14:foregroundMark x1="1122" y1="28618" x2="6367" y2="33064"/>
                        <a14:foregroundMark x1="6367" y1="33064" x2="6944" y2="325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683" y="1155700"/>
            <a:ext cx="6311900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693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4527-B577-4D3B-8D84-63BF55017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Android Application</a:t>
            </a:r>
            <a:endParaRPr lang="en-A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5EE68-1D16-4C50-BABF-A6C7493D7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12</a:t>
            </a:fld>
            <a:endParaRPr lang="en-A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ACFB47-CB63-4B27-9854-C23A7D502C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290" y="1025135"/>
            <a:ext cx="2868889" cy="5306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CD42F6-F220-44A1-A7E3-429005C91A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879" y="1025135"/>
            <a:ext cx="2869755" cy="530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75F24F2-F6B3-4F9D-BD78-3392FF1700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34" y="1025135"/>
            <a:ext cx="2868889" cy="53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324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041ACBD-4620-4B05-9BC3-13651B59F6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Demo</a:t>
            </a:r>
            <a:endParaRPr lang="en-AT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EAE5394-0930-4B12-B1F4-126FDA8670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Hardware </a:t>
            </a:r>
          </a:p>
          <a:p>
            <a:r>
              <a:rPr lang="en-GB" dirty="0"/>
              <a:t>&amp;</a:t>
            </a:r>
          </a:p>
          <a:p>
            <a:r>
              <a:rPr lang="en-GB" dirty="0"/>
              <a:t>Android</a:t>
            </a:r>
            <a:endParaRPr lang="en-A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D1AA0-DEFD-46A8-9AFD-56E0686340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13</a:t>
            </a:fld>
            <a:endParaRPr lang="en-AT" dirty="0"/>
          </a:p>
        </p:txBody>
      </p:sp>
      <p:pic>
        <p:nvPicPr>
          <p:cNvPr id="8194" name="Picture 2" descr="Image result for demo">
            <a:extLst>
              <a:ext uri="{FF2B5EF4-FFF2-40B4-BE49-F238E27FC236}">
                <a16:creationId xmlns:a16="http://schemas.microsoft.com/office/drawing/2014/main" id="{9AA4AF2F-6AFC-49A5-A0C7-4934B4251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0095" y="1285875"/>
            <a:ext cx="752475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846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AC47B55-8A62-49F7-A1A3-03E87C093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 &amp; A</a:t>
            </a:r>
            <a:endParaRPr lang="en-AT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578350E-37CC-4F26-9050-83A1D76E3B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27E86-69B7-4E04-9689-173FC2BAFB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14</a:t>
            </a:fld>
            <a:endParaRPr lang="en-AT" dirty="0"/>
          </a:p>
        </p:txBody>
      </p:sp>
      <p:pic>
        <p:nvPicPr>
          <p:cNvPr id="7" name="Picture 2" descr="Image result for demo">
            <a:extLst>
              <a:ext uri="{FF2B5EF4-FFF2-40B4-BE49-F238E27FC236}">
                <a16:creationId xmlns:a16="http://schemas.microsoft.com/office/drawing/2014/main" id="{0F3BEC49-F521-4AEB-8CC8-51F226445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457" y="1460898"/>
            <a:ext cx="6534226" cy="437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8707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C3F5B21-5E7B-401F-AA99-E3A8A75E53D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GB" dirty="0"/>
              <a:t>Idea</a:t>
            </a:r>
          </a:p>
          <a:p>
            <a:pPr lvl="1"/>
            <a:r>
              <a:rPr lang="en-GB" dirty="0"/>
              <a:t>Real-World application</a:t>
            </a:r>
          </a:p>
          <a:p>
            <a:pPr lvl="1"/>
            <a:r>
              <a:rPr lang="en-GB" dirty="0"/>
              <a:t>Our Realization</a:t>
            </a:r>
          </a:p>
          <a:p>
            <a:r>
              <a:rPr lang="en-GB" dirty="0"/>
              <a:t>Hardware Used</a:t>
            </a:r>
          </a:p>
          <a:p>
            <a:pPr lvl="1"/>
            <a:r>
              <a:rPr lang="en-GB" dirty="0"/>
              <a:t>Components Used</a:t>
            </a:r>
          </a:p>
          <a:p>
            <a:pPr lvl="1"/>
            <a:r>
              <a:rPr lang="en-GB" dirty="0"/>
              <a:t>Schematics</a:t>
            </a:r>
          </a:p>
          <a:p>
            <a:pPr lvl="1"/>
            <a:r>
              <a:rPr lang="en-GB" dirty="0"/>
              <a:t>State chart</a:t>
            </a:r>
          </a:p>
          <a:p>
            <a:r>
              <a:rPr lang="en-GB" dirty="0"/>
              <a:t>Demo</a:t>
            </a:r>
          </a:p>
          <a:p>
            <a:pPr lvl="1"/>
            <a:r>
              <a:rPr lang="en-GB" dirty="0"/>
              <a:t>Hardware</a:t>
            </a:r>
          </a:p>
          <a:p>
            <a:pPr lvl="1"/>
            <a:r>
              <a:rPr lang="en-GB" dirty="0"/>
              <a:t>Android</a:t>
            </a:r>
          </a:p>
          <a:p>
            <a:r>
              <a:rPr lang="en-GB" dirty="0"/>
              <a:t>Q&amp;A</a:t>
            </a:r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CB03FDF-E22A-40BA-9C2E-14DBFE7E4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Table of contents</a:t>
            </a:r>
            <a:endParaRPr lang="en-AT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B622526-95B9-4E51-946A-9CE54B0A2E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2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873814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FE6CD81-AF5B-43D9-BD18-01B3B1709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Idea</a:t>
            </a:r>
            <a:endParaRPr lang="en-AT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E3B6703-423F-435A-B1BA-34D8B53C80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Parking Aid Systems</a:t>
            </a:r>
          </a:p>
          <a:p>
            <a:r>
              <a:rPr lang="en-GB" dirty="0"/>
              <a:t>&amp; </a:t>
            </a:r>
          </a:p>
          <a:p>
            <a:r>
              <a:rPr lang="en-GB" dirty="0"/>
              <a:t>Our </a:t>
            </a:r>
            <a:r>
              <a:rPr lang="en-GB" dirty="0" err="1"/>
              <a:t>Implemenation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E963C-A75F-40EA-8ABA-FF3D79F68D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3</a:t>
            </a:fld>
            <a:endParaRPr lang="en-AT" dirty="0"/>
          </a:p>
        </p:txBody>
      </p:sp>
      <p:pic>
        <p:nvPicPr>
          <p:cNvPr id="7" name="Picture 2" descr="Image result for parking aid systems">
            <a:extLst>
              <a:ext uri="{FF2B5EF4-FFF2-40B4-BE49-F238E27FC236}">
                <a16:creationId xmlns:a16="http://schemas.microsoft.com/office/drawing/2014/main" id="{82AAE5C5-D5C2-49EE-BFD8-4B62D78E7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901" y="0"/>
            <a:ext cx="87710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301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2B5A-BFDB-437B-B32A-88A2B5469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Parking Aid Systems</a:t>
            </a:r>
            <a:endParaRPr lang="en-A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8311AC-5730-4F8D-89B3-749FC71DB4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Designed to make parking easier</a:t>
            </a:r>
          </a:p>
          <a:p>
            <a:endParaRPr lang="en-GB" dirty="0"/>
          </a:p>
          <a:p>
            <a:r>
              <a:rPr lang="en-GB" dirty="0"/>
              <a:t>20 to 250 cm in front and behind the vehicle</a:t>
            </a:r>
          </a:p>
          <a:p>
            <a:endParaRPr lang="en-GB" dirty="0"/>
          </a:p>
          <a:p>
            <a:r>
              <a:rPr lang="en-GB" dirty="0"/>
              <a:t>Warn the driver about obstacles</a:t>
            </a:r>
          </a:p>
          <a:p>
            <a:endParaRPr lang="en-GB" dirty="0"/>
          </a:p>
          <a:p>
            <a:r>
              <a:rPr lang="en-GB" dirty="0"/>
              <a:t>Normally activated when engaging the reverse gear</a:t>
            </a:r>
          </a:p>
          <a:p>
            <a:pPr lvl="1"/>
            <a:r>
              <a:rPr lang="en-GB" dirty="0"/>
              <a:t>Or when the vehicle drops below a defined speed</a:t>
            </a:r>
          </a:p>
          <a:p>
            <a:pPr lvl="1"/>
            <a:endParaRPr lang="en-GB" dirty="0"/>
          </a:p>
          <a:p>
            <a:r>
              <a:rPr lang="en-GB" dirty="0"/>
              <a:t>Using Ultrasonic sensors </a:t>
            </a:r>
          </a:p>
          <a:p>
            <a:pPr lvl="1"/>
            <a:r>
              <a:rPr lang="en-GB" dirty="0"/>
              <a:t>Basic variants 3 to 4 sensors</a:t>
            </a:r>
          </a:p>
          <a:p>
            <a:pPr lvl="1"/>
            <a:r>
              <a:rPr lang="en-GB" dirty="0"/>
              <a:t>Elaborate versions use up to 12 sensors</a:t>
            </a:r>
          </a:p>
          <a:p>
            <a:pPr lvl="1"/>
            <a:endParaRPr lang="en-GB" dirty="0"/>
          </a:p>
          <a:p>
            <a:r>
              <a:rPr lang="en-GB" dirty="0"/>
              <a:t>Acoustic of visual signal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4AC61A-789C-4B8A-82A1-46FFEC403E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4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3587424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2B5A-BFDB-437B-B32A-88A2B5469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Parking Aid Systems</a:t>
            </a:r>
            <a:endParaRPr lang="en-A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8311AC-5730-4F8D-89B3-749FC71DB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0833" y="767333"/>
            <a:ext cx="7461600" cy="5308000"/>
          </a:xfrm>
        </p:spPr>
        <p:txBody>
          <a:bodyPr/>
          <a:lstStyle/>
          <a:p>
            <a:r>
              <a:rPr lang="en-US" dirty="0"/>
              <a:t>Parking aid systems basically consist of the following components:</a:t>
            </a:r>
          </a:p>
          <a:p>
            <a:endParaRPr lang="en-US" dirty="0"/>
          </a:p>
          <a:p>
            <a:pPr lvl="1"/>
            <a:r>
              <a:rPr lang="en-GB" dirty="0"/>
              <a:t>Ultrasonic</a:t>
            </a:r>
            <a:r>
              <a:rPr lang="de-DE" dirty="0"/>
              <a:t> </a:t>
            </a:r>
            <a:r>
              <a:rPr lang="en-GB" dirty="0"/>
              <a:t>sensors</a:t>
            </a:r>
          </a:p>
          <a:p>
            <a:pPr lvl="1" fontAlgn="base"/>
            <a:endParaRPr lang="de-DE" dirty="0"/>
          </a:p>
          <a:p>
            <a:pPr lvl="1" fontAlgn="base"/>
            <a:r>
              <a:rPr lang="de-DE" dirty="0"/>
              <a:t>Control </a:t>
            </a:r>
            <a:r>
              <a:rPr lang="de-DE" dirty="0" err="1"/>
              <a:t>unit</a:t>
            </a:r>
            <a:endParaRPr lang="de-DE" dirty="0"/>
          </a:p>
          <a:p>
            <a:pPr lvl="1" fontAlgn="base"/>
            <a:endParaRPr lang="de-DE" dirty="0"/>
          </a:p>
          <a:p>
            <a:pPr lvl="1" fontAlgn="base"/>
            <a:r>
              <a:rPr lang="de-DE" dirty="0" err="1"/>
              <a:t>Warning</a:t>
            </a:r>
            <a:r>
              <a:rPr lang="de-DE" dirty="0"/>
              <a:t> </a:t>
            </a:r>
            <a:r>
              <a:rPr lang="de-DE" dirty="0" err="1"/>
              <a:t>element</a:t>
            </a:r>
            <a:endParaRPr lang="de-DE" dirty="0"/>
          </a:p>
          <a:p>
            <a:pPr lvl="1" fontAlgn="base"/>
            <a:endParaRPr lang="de-DE" dirty="0"/>
          </a:p>
          <a:p>
            <a:pPr fontAlgn="base"/>
            <a:endParaRPr lang="de-DE" dirty="0"/>
          </a:p>
          <a:p>
            <a:pPr lvl="1"/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242C4-690D-421F-B272-8F4BDE7B4A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5</a:t>
            </a:fld>
            <a:endParaRPr lang="en-AT"/>
          </a:p>
        </p:txBody>
      </p:sp>
      <p:pic>
        <p:nvPicPr>
          <p:cNvPr id="4104" name="Picture 8" descr="Related image">
            <a:extLst>
              <a:ext uri="{FF2B5EF4-FFF2-40B4-BE49-F238E27FC236}">
                <a16:creationId xmlns:a16="http://schemas.microsoft.com/office/drawing/2014/main" id="{CD01590E-B050-423A-9E58-C4EF3F6C8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512" y="3744101"/>
            <a:ext cx="4645921" cy="2851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844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C7337-98B0-4A9E-BD2D-8661C90F1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Implementation</a:t>
            </a:r>
            <a:endParaRPr lang="en-A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D2084-2479-4B52-8C74-D1669DA241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implementation also consist of the following components:</a:t>
            </a:r>
          </a:p>
          <a:p>
            <a:endParaRPr lang="en-US" dirty="0"/>
          </a:p>
          <a:p>
            <a:pPr lvl="1"/>
            <a:r>
              <a:rPr lang="en-GB" dirty="0"/>
              <a:t>Ultrasonic</a:t>
            </a:r>
            <a:r>
              <a:rPr lang="de-DE" dirty="0"/>
              <a:t> </a:t>
            </a:r>
            <a:r>
              <a:rPr lang="en-GB" dirty="0"/>
              <a:t>sensors</a:t>
            </a:r>
          </a:p>
          <a:p>
            <a:pPr lvl="1" fontAlgn="base"/>
            <a:endParaRPr lang="de-DE" dirty="0"/>
          </a:p>
          <a:p>
            <a:pPr lvl="1" fontAlgn="base"/>
            <a:r>
              <a:rPr lang="de-DE" dirty="0"/>
              <a:t>Control </a:t>
            </a:r>
            <a:r>
              <a:rPr lang="de-DE" dirty="0" err="1"/>
              <a:t>unit</a:t>
            </a:r>
            <a:endParaRPr lang="de-DE" dirty="0"/>
          </a:p>
          <a:p>
            <a:pPr lvl="1" fontAlgn="base"/>
            <a:endParaRPr lang="de-DE" dirty="0"/>
          </a:p>
          <a:p>
            <a:pPr lvl="1" fontAlgn="base"/>
            <a:r>
              <a:rPr lang="de-DE" dirty="0" err="1"/>
              <a:t>Warning</a:t>
            </a:r>
            <a:r>
              <a:rPr lang="de-DE" dirty="0"/>
              <a:t> </a:t>
            </a:r>
            <a:r>
              <a:rPr lang="de-DE" dirty="0" err="1"/>
              <a:t>element</a:t>
            </a:r>
            <a:endParaRPr lang="de-DE" dirty="0"/>
          </a:p>
          <a:p>
            <a:endParaRPr lang="en-A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2728A3-8F76-4097-827F-24DBAAAE7D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6</a:t>
            </a:fld>
            <a:endParaRPr lang="en-AT" dirty="0"/>
          </a:p>
        </p:txBody>
      </p:sp>
      <p:pic>
        <p:nvPicPr>
          <p:cNvPr id="6" name="Picture 2" descr="Image result for HC-SR04">
            <a:extLst>
              <a:ext uri="{FF2B5EF4-FFF2-40B4-BE49-F238E27FC236}">
                <a16:creationId xmlns:a16="http://schemas.microsoft.com/office/drawing/2014/main" id="{70DD4E57-986E-4ED2-A705-5EE353ECB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0833" y="3614907"/>
            <a:ext cx="3570743" cy="2718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mage result for sainsmart mega 2560">
            <a:extLst>
              <a:ext uri="{FF2B5EF4-FFF2-40B4-BE49-F238E27FC236}">
                <a16:creationId xmlns:a16="http://schemas.microsoft.com/office/drawing/2014/main" id="{EA8D5A22-3F8C-4CAE-BAEE-BCDBA9242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04199">
            <a:off x="8230646" y="3208355"/>
            <a:ext cx="3282508" cy="3282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60662A-4031-4CB5-A42D-9796C5E662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76" y="1954643"/>
            <a:ext cx="2512324" cy="464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180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0C81D28-9379-4031-ABD8-94ED361114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Hardware Used</a:t>
            </a:r>
            <a:endParaRPr lang="en-AT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0803FE5-1C92-4BFF-AF3D-573F20601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467" y="5310733"/>
            <a:ext cx="2698800" cy="1046400"/>
          </a:xfrm>
        </p:spPr>
        <p:txBody>
          <a:bodyPr/>
          <a:lstStyle/>
          <a:p>
            <a:r>
              <a:rPr lang="en-GB" dirty="0"/>
              <a:t>Schematics </a:t>
            </a:r>
          </a:p>
          <a:p>
            <a:r>
              <a:rPr lang="en-GB" dirty="0"/>
              <a:t>&amp; </a:t>
            </a:r>
          </a:p>
          <a:p>
            <a:r>
              <a:rPr lang="en-GB" dirty="0"/>
              <a:t>Flow chart</a:t>
            </a:r>
            <a:endParaRPr lang="en-A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25ABA0-0511-466E-9261-DE0E6248C8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7</a:t>
            </a:fld>
            <a:endParaRPr lang="en-AT" dirty="0"/>
          </a:p>
        </p:txBody>
      </p:sp>
      <p:pic>
        <p:nvPicPr>
          <p:cNvPr id="7170" name="Picture 2" descr="Image result for hardware">
            <a:extLst>
              <a:ext uri="{FF2B5EF4-FFF2-40B4-BE49-F238E27FC236}">
                <a16:creationId xmlns:a16="http://schemas.microsoft.com/office/drawing/2014/main" id="{FE4B8057-1D4F-4F0E-83B4-81D8622269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6" r="9304"/>
          <a:stretch/>
        </p:blipFill>
        <p:spPr bwMode="auto">
          <a:xfrm>
            <a:off x="3364332" y="65"/>
            <a:ext cx="8827667" cy="6857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6046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656B1B-D5CA-4FBB-B944-92AEA40A1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Hardware Used</a:t>
            </a:r>
            <a:endParaRPr lang="en-AT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448A1B-999F-4DF1-8508-330F48F616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SainSmart</a:t>
            </a:r>
            <a:r>
              <a:rPr lang="en-GB" dirty="0"/>
              <a:t> Mega comparable with Arduino Mega</a:t>
            </a:r>
          </a:p>
          <a:p>
            <a:endParaRPr lang="en-GB" dirty="0"/>
          </a:p>
          <a:p>
            <a:r>
              <a:rPr lang="en-GB" dirty="0"/>
              <a:t>Ultrasonic sensors x 4 (HC-SR04)</a:t>
            </a:r>
          </a:p>
          <a:p>
            <a:r>
              <a:rPr lang="en-GB" dirty="0"/>
              <a:t>NTC used as Temperature sensor</a:t>
            </a:r>
          </a:p>
          <a:p>
            <a:r>
              <a:rPr lang="de-DE" dirty="0"/>
              <a:t>Light Dependent Desistor (LDR)</a:t>
            </a:r>
          </a:p>
          <a:p>
            <a:r>
              <a:rPr lang="de-DE" dirty="0"/>
              <a:t>Accelerometer</a:t>
            </a:r>
          </a:p>
          <a:p>
            <a:r>
              <a:rPr lang="en-GB" dirty="0"/>
              <a:t>Piezo for acoustic signalization</a:t>
            </a:r>
          </a:p>
          <a:p>
            <a:endParaRPr lang="en-GB" dirty="0"/>
          </a:p>
          <a:p>
            <a:r>
              <a:rPr lang="de-DE" dirty="0"/>
              <a:t>Bluetooth Modul (HC-06)</a:t>
            </a:r>
            <a:endParaRPr lang="en-GB" dirty="0"/>
          </a:p>
          <a:p>
            <a:endParaRPr lang="en-GB" dirty="0"/>
          </a:p>
          <a:p>
            <a:r>
              <a:rPr lang="en-GB" dirty="0"/>
              <a:t>Ultra bright white </a:t>
            </a:r>
            <a:r>
              <a:rPr lang="en-GB" dirty="0" err="1"/>
              <a:t>Leds</a:t>
            </a:r>
            <a:r>
              <a:rPr lang="en-GB" dirty="0"/>
              <a:t> to simulate the Lights</a:t>
            </a:r>
          </a:p>
          <a:p>
            <a:r>
              <a:rPr lang="en-GB" dirty="0"/>
              <a:t>Red </a:t>
            </a:r>
            <a:r>
              <a:rPr lang="en-GB" dirty="0" err="1"/>
              <a:t>Leds</a:t>
            </a:r>
            <a:r>
              <a:rPr lang="en-GB" dirty="0"/>
              <a:t> to simulate an emergency brake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D318CB-8C96-4012-AD48-33514BBDF1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8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1685647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4527-B577-4D3B-8D84-63BF55017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Schematics</a:t>
            </a:r>
            <a:endParaRPr lang="en-A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6D61A-1780-402C-8F2F-547F8D8F79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5EE68-1D16-4C50-BABF-A6C7493D7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9</a:t>
            </a:fld>
            <a:endParaRPr lang="en-A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1B4BCC-7F5C-4739-B0C7-6FF6AE1D7E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76"/>
          <a:stretch/>
        </p:blipFill>
        <p:spPr>
          <a:xfrm>
            <a:off x="3636001" y="599567"/>
            <a:ext cx="8431264" cy="585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68492"/>
      </p:ext>
    </p:extLst>
  </p:cSld>
  <p:clrMapOvr>
    <a:masterClrMapping/>
  </p:clrMapOvr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Ulysses</Template>
  <TotalTime>212</TotalTime>
  <Words>213</Words>
  <Application>Microsoft Office PowerPoint</Application>
  <PresentationFormat>Widescreen</PresentationFormat>
  <Paragraphs>88</Paragraphs>
  <Slides>14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Georgia</vt:lpstr>
      <vt:lpstr>Nunito Sans</vt:lpstr>
      <vt:lpstr>Ulysses template</vt:lpstr>
      <vt:lpstr>Microsoft Visio Drawing</vt:lpstr>
      <vt:lpstr>Parking Aid System for RC cars</vt:lpstr>
      <vt:lpstr>Table of contents</vt:lpstr>
      <vt:lpstr>Idea</vt:lpstr>
      <vt:lpstr>Parking Aid Systems</vt:lpstr>
      <vt:lpstr>Parking Aid Systems</vt:lpstr>
      <vt:lpstr>Our Implementation</vt:lpstr>
      <vt:lpstr>Hardware Used</vt:lpstr>
      <vt:lpstr>Hardware Used</vt:lpstr>
      <vt:lpstr>Schematics</vt:lpstr>
      <vt:lpstr>Flow Chart</vt:lpstr>
      <vt:lpstr>RC Car</vt:lpstr>
      <vt:lpstr>Android Application</vt:lpstr>
      <vt:lpstr>Demo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Model-View-ViewModel</dc:title>
  <dc:creator>Christopher Köllner</dc:creator>
  <cp:lastModifiedBy>Christopher Köllner</cp:lastModifiedBy>
  <cp:revision>61</cp:revision>
  <dcterms:created xsi:type="dcterms:W3CDTF">2018-05-24T12:40:16Z</dcterms:created>
  <dcterms:modified xsi:type="dcterms:W3CDTF">2018-06-05T17:47:31Z</dcterms:modified>
</cp:coreProperties>
</file>

<file path=docProps/thumbnail.jpeg>
</file>